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93" r:id="rId2"/>
    <p:sldId id="348" r:id="rId3"/>
    <p:sldId id="346" r:id="rId4"/>
    <p:sldId id="368" r:id="rId5"/>
    <p:sldId id="366" r:id="rId6"/>
    <p:sldId id="369" r:id="rId7"/>
    <p:sldId id="367" r:id="rId8"/>
    <p:sldId id="370" r:id="rId9"/>
    <p:sldId id="351" r:id="rId10"/>
    <p:sldId id="34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E2D2"/>
    <a:srgbClr val="5A7E83"/>
    <a:srgbClr val="314C57"/>
    <a:srgbClr val="386546"/>
    <a:srgbClr val="F3EDE7"/>
    <a:srgbClr val="CCA49C"/>
    <a:srgbClr val="C7D4CB"/>
    <a:srgbClr val="627981"/>
    <a:srgbClr val="318295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69" autoAdjust="0"/>
    <p:restoredTop sz="89480" autoAdjust="0"/>
  </p:normalViewPr>
  <p:slideViewPr>
    <p:cSldViewPr snapToGrid="0">
      <p:cViewPr varScale="1">
        <p:scale>
          <a:sx n="104" d="100"/>
          <a:sy n="104" d="100"/>
        </p:scale>
        <p:origin x="17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C3CD66E-FE56-4DAD-A92B-4C6B78F6E8BB}" type="doc">
      <dgm:prSet loTypeId="urn:microsoft.com/office/officeart/2005/8/layout/radial4" loCatId="relationship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en-US"/>
        </a:p>
      </dgm:t>
    </dgm:pt>
    <dgm:pt modelId="{B743ED07-B68B-4D83-901B-D748BF850970}">
      <dgm:prSet phldrT="[Text]"/>
      <dgm:spPr/>
      <dgm:t>
        <a:bodyPr/>
        <a:lstStyle/>
        <a:p>
          <a:r>
            <a:rPr lang="en-US" b="1" dirty="0">
              <a:solidFill>
                <a:schemeClr val="tx1"/>
              </a:solidFill>
            </a:rPr>
            <a:t>Argument</a:t>
          </a:r>
        </a:p>
      </dgm:t>
    </dgm:pt>
    <dgm:pt modelId="{8A2479C2-7B4D-4D92-BE89-9F6471D6C0FE}" type="parTrans" cxnId="{3F1E0BAC-BD44-44ED-A26B-C1EC3B2A2FC9}">
      <dgm:prSet/>
      <dgm:spPr/>
      <dgm:t>
        <a:bodyPr/>
        <a:lstStyle/>
        <a:p>
          <a:endParaRPr lang="en-US"/>
        </a:p>
      </dgm:t>
    </dgm:pt>
    <dgm:pt modelId="{3D673CC9-10C7-46C0-ADAE-AAE7B21FFB1B}" type="sibTrans" cxnId="{3F1E0BAC-BD44-44ED-A26B-C1EC3B2A2FC9}">
      <dgm:prSet/>
      <dgm:spPr/>
      <dgm:t>
        <a:bodyPr/>
        <a:lstStyle/>
        <a:p>
          <a:endParaRPr lang="en-US"/>
        </a:p>
      </dgm:t>
    </dgm:pt>
    <dgm:pt modelId="{BC610F94-98E8-4F00-8AC6-730090A490A7}">
      <dgm:prSet phldrT="[Text]" custT="1"/>
      <dgm:spPr>
        <a:solidFill>
          <a:srgbClr val="386546"/>
        </a:solidFill>
        <a:ln>
          <a:noFill/>
        </a:ln>
      </dgm:spPr>
      <dgm:t>
        <a:bodyPr/>
        <a:lstStyle/>
        <a:p>
          <a:r>
            <a:rPr lang="en-US" sz="2800" b="1" i="1" dirty="0">
              <a:solidFill>
                <a:schemeClr val="bg1"/>
              </a:solidFill>
            </a:rPr>
            <a:t>Ethos</a:t>
          </a:r>
        </a:p>
        <a:p>
          <a:r>
            <a:rPr lang="en-US" sz="2500" dirty="0">
              <a:solidFill>
                <a:schemeClr val="bg1"/>
              </a:solidFill>
            </a:rPr>
            <a:t>(Credibility)</a:t>
          </a:r>
        </a:p>
      </dgm:t>
    </dgm:pt>
    <dgm:pt modelId="{5F7538E8-1241-4509-9B0A-75CDCC5F82A7}" type="parTrans" cxnId="{6981C974-78E7-4B80-BB1B-9C638F2126BA}">
      <dgm:prSet/>
      <dgm:spPr/>
      <dgm:t>
        <a:bodyPr/>
        <a:lstStyle/>
        <a:p>
          <a:endParaRPr lang="en-US"/>
        </a:p>
      </dgm:t>
    </dgm:pt>
    <dgm:pt modelId="{E0F5CE29-E492-422F-A0B0-0FD3D02CC4B5}" type="sibTrans" cxnId="{6981C974-78E7-4B80-BB1B-9C638F2126BA}">
      <dgm:prSet/>
      <dgm:spPr/>
      <dgm:t>
        <a:bodyPr/>
        <a:lstStyle/>
        <a:p>
          <a:endParaRPr lang="en-US"/>
        </a:p>
      </dgm:t>
    </dgm:pt>
    <dgm:pt modelId="{EA437005-87F2-426C-83A5-3BB9CEB165EE}">
      <dgm:prSet phldrT="[Text]"/>
      <dgm:spPr>
        <a:solidFill>
          <a:srgbClr val="386546"/>
        </a:solidFill>
        <a:ln>
          <a:noFill/>
        </a:ln>
      </dgm:spPr>
      <dgm:t>
        <a:bodyPr/>
        <a:lstStyle/>
        <a:p>
          <a:r>
            <a:rPr lang="en-US" b="1" i="1" dirty="0">
              <a:solidFill>
                <a:schemeClr val="bg1"/>
              </a:solidFill>
            </a:rPr>
            <a:t>Logos</a:t>
          </a:r>
        </a:p>
        <a:p>
          <a:r>
            <a:rPr lang="en-US" dirty="0">
              <a:solidFill>
                <a:schemeClr val="bg1"/>
              </a:solidFill>
            </a:rPr>
            <a:t>(Logic)</a:t>
          </a:r>
        </a:p>
      </dgm:t>
    </dgm:pt>
    <dgm:pt modelId="{657EF522-5BB5-4828-8FDB-105D4E46CF44}" type="parTrans" cxnId="{BD63DA2E-D29C-4FAA-9097-EA0ECA9C652F}">
      <dgm:prSet/>
      <dgm:spPr/>
      <dgm:t>
        <a:bodyPr/>
        <a:lstStyle/>
        <a:p>
          <a:endParaRPr lang="en-US"/>
        </a:p>
      </dgm:t>
    </dgm:pt>
    <dgm:pt modelId="{AA096C45-0062-4034-B8B9-8128980CDA37}" type="sibTrans" cxnId="{BD63DA2E-D29C-4FAA-9097-EA0ECA9C652F}">
      <dgm:prSet/>
      <dgm:spPr/>
      <dgm:t>
        <a:bodyPr/>
        <a:lstStyle/>
        <a:p>
          <a:endParaRPr lang="en-US"/>
        </a:p>
      </dgm:t>
    </dgm:pt>
    <dgm:pt modelId="{E0071ECA-8D85-44F0-84CB-1167B11FD995}">
      <dgm:prSet phldrT="[Text]"/>
      <dgm:spPr>
        <a:solidFill>
          <a:srgbClr val="386546"/>
        </a:solidFill>
        <a:ln>
          <a:noFill/>
        </a:ln>
      </dgm:spPr>
      <dgm:t>
        <a:bodyPr/>
        <a:lstStyle/>
        <a:p>
          <a:r>
            <a:rPr lang="en-US" b="1" i="1" dirty="0">
              <a:solidFill>
                <a:schemeClr val="bg1"/>
              </a:solidFill>
            </a:rPr>
            <a:t>Pathos</a:t>
          </a:r>
        </a:p>
        <a:p>
          <a:r>
            <a:rPr lang="en-US" dirty="0">
              <a:solidFill>
                <a:schemeClr val="bg1"/>
              </a:solidFill>
            </a:rPr>
            <a:t>(Emotion)</a:t>
          </a:r>
        </a:p>
      </dgm:t>
    </dgm:pt>
    <dgm:pt modelId="{DD287FD9-43F0-4F12-BF68-00A8BF45FDB0}" type="parTrans" cxnId="{02C8299E-63FA-4848-9E45-B6CF88C67C41}">
      <dgm:prSet/>
      <dgm:spPr/>
      <dgm:t>
        <a:bodyPr/>
        <a:lstStyle/>
        <a:p>
          <a:endParaRPr lang="en-US"/>
        </a:p>
      </dgm:t>
    </dgm:pt>
    <dgm:pt modelId="{80E4EF49-F3E1-4AEC-B487-0215374E9474}" type="sibTrans" cxnId="{02C8299E-63FA-4848-9E45-B6CF88C67C41}">
      <dgm:prSet/>
      <dgm:spPr/>
      <dgm:t>
        <a:bodyPr/>
        <a:lstStyle/>
        <a:p>
          <a:endParaRPr lang="en-US"/>
        </a:p>
      </dgm:t>
    </dgm:pt>
    <dgm:pt modelId="{CAD37BF6-372D-47C7-8B11-0CCC3EEA1DCC}" type="pres">
      <dgm:prSet presAssocID="{2C3CD66E-FE56-4DAD-A92B-4C6B78F6E8BB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A80AE341-AE32-4D14-8ED4-C3152201E407}" type="pres">
      <dgm:prSet presAssocID="{B743ED07-B68B-4D83-901B-D748BF850970}" presName="centerShape" presStyleLbl="node0" presStyleIdx="0" presStyleCnt="1" custScaleX="128165" custLinFactNeighborY="240"/>
      <dgm:spPr/>
    </dgm:pt>
    <dgm:pt modelId="{C9ECE4A2-4DB4-42D3-81B6-F7FB63D81F80}" type="pres">
      <dgm:prSet presAssocID="{5F7538E8-1241-4509-9B0A-75CDCC5F82A7}" presName="parTrans" presStyleLbl="bgSibTrans2D1" presStyleIdx="0" presStyleCnt="3"/>
      <dgm:spPr/>
    </dgm:pt>
    <dgm:pt modelId="{FCBBE624-7115-4BDC-8937-6057BDCC1E14}" type="pres">
      <dgm:prSet presAssocID="{BC610F94-98E8-4F00-8AC6-730090A490A7}" presName="node" presStyleLbl="node1" presStyleIdx="0" presStyleCnt="3" custRadScaleRad="116234" custRadScaleInc="-17824">
        <dgm:presLayoutVars>
          <dgm:bulletEnabled val="1"/>
        </dgm:presLayoutVars>
      </dgm:prSet>
      <dgm:spPr/>
    </dgm:pt>
    <dgm:pt modelId="{981D61ED-3E19-49A2-94FF-3F26495F5D2D}" type="pres">
      <dgm:prSet presAssocID="{657EF522-5BB5-4828-8FDB-105D4E46CF44}" presName="parTrans" presStyleLbl="bgSibTrans2D1" presStyleIdx="1" presStyleCnt="3"/>
      <dgm:spPr/>
    </dgm:pt>
    <dgm:pt modelId="{7B1E9866-9070-4C00-B222-A517C628DF19}" type="pres">
      <dgm:prSet presAssocID="{EA437005-87F2-426C-83A5-3BB9CEB165EE}" presName="node" presStyleLbl="node1" presStyleIdx="1" presStyleCnt="3" custRadScaleRad="91500" custRadScaleInc="-1385">
        <dgm:presLayoutVars>
          <dgm:bulletEnabled val="1"/>
        </dgm:presLayoutVars>
      </dgm:prSet>
      <dgm:spPr/>
    </dgm:pt>
    <dgm:pt modelId="{602BB363-7D72-44ED-876D-5A5803C17AFE}" type="pres">
      <dgm:prSet presAssocID="{DD287FD9-43F0-4F12-BF68-00A8BF45FDB0}" presName="parTrans" presStyleLbl="bgSibTrans2D1" presStyleIdx="2" presStyleCnt="3"/>
      <dgm:spPr/>
    </dgm:pt>
    <dgm:pt modelId="{6EDF19EE-BB46-43BC-91F7-8803514CA034}" type="pres">
      <dgm:prSet presAssocID="{E0071ECA-8D85-44F0-84CB-1167B11FD995}" presName="node" presStyleLbl="node1" presStyleIdx="2" presStyleCnt="3" custRadScaleRad="115448" custRadScaleInc="19173">
        <dgm:presLayoutVars>
          <dgm:bulletEnabled val="1"/>
        </dgm:presLayoutVars>
      </dgm:prSet>
      <dgm:spPr/>
    </dgm:pt>
  </dgm:ptLst>
  <dgm:cxnLst>
    <dgm:cxn modelId="{49912A15-9B17-4282-920A-770EA9E8985A}" type="presOf" srcId="{DD287FD9-43F0-4F12-BF68-00A8BF45FDB0}" destId="{602BB363-7D72-44ED-876D-5A5803C17AFE}" srcOrd="0" destOrd="0" presId="urn:microsoft.com/office/officeart/2005/8/layout/radial4"/>
    <dgm:cxn modelId="{BD63DA2E-D29C-4FAA-9097-EA0ECA9C652F}" srcId="{B743ED07-B68B-4D83-901B-D748BF850970}" destId="{EA437005-87F2-426C-83A5-3BB9CEB165EE}" srcOrd="1" destOrd="0" parTransId="{657EF522-5BB5-4828-8FDB-105D4E46CF44}" sibTransId="{AA096C45-0062-4034-B8B9-8128980CDA37}"/>
    <dgm:cxn modelId="{6981C974-78E7-4B80-BB1B-9C638F2126BA}" srcId="{B743ED07-B68B-4D83-901B-D748BF850970}" destId="{BC610F94-98E8-4F00-8AC6-730090A490A7}" srcOrd="0" destOrd="0" parTransId="{5F7538E8-1241-4509-9B0A-75CDCC5F82A7}" sibTransId="{E0F5CE29-E492-422F-A0B0-0FD3D02CC4B5}"/>
    <dgm:cxn modelId="{4721E197-A1A4-48D2-B26C-7950F88DC2CB}" type="presOf" srcId="{B743ED07-B68B-4D83-901B-D748BF850970}" destId="{A80AE341-AE32-4D14-8ED4-C3152201E407}" srcOrd="0" destOrd="0" presId="urn:microsoft.com/office/officeart/2005/8/layout/radial4"/>
    <dgm:cxn modelId="{02C8299E-63FA-4848-9E45-B6CF88C67C41}" srcId="{B743ED07-B68B-4D83-901B-D748BF850970}" destId="{E0071ECA-8D85-44F0-84CB-1167B11FD995}" srcOrd="2" destOrd="0" parTransId="{DD287FD9-43F0-4F12-BF68-00A8BF45FDB0}" sibTransId="{80E4EF49-F3E1-4AEC-B487-0215374E9474}"/>
    <dgm:cxn modelId="{3F1E0BAC-BD44-44ED-A26B-C1EC3B2A2FC9}" srcId="{2C3CD66E-FE56-4DAD-A92B-4C6B78F6E8BB}" destId="{B743ED07-B68B-4D83-901B-D748BF850970}" srcOrd="0" destOrd="0" parTransId="{8A2479C2-7B4D-4D92-BE89-9F6471D6C0FE}" sibTransId="{3D673CC9-10C7-46C0-ADAE-AAE7B21FFB1B}"/>
    <dgm:cxn modelId="{E79481C2-A06A-48A0-825F-679970FF3B53}" type="presOf" srcId="{5F7538E8-1241-4509-9B0A-75CDCC5F82A7}" destId="{C9ECE4A2-4DB4-42D3-81B6-F7FB63D81F80}" srcOrd="0" destOrd="0" presId="urn:microsoft.com/office/officeart/2005/8/layout/radial4"/>
    <dgm:cxn modelId="{D96110C8-0C34-47DB-9DF0-96485033AA2E}" type="presOf" srcId="{657EF522-5BB5-4828-8FDB-105D4E46CF44}" destId="{981D61ED-3E19-49A2-94FF-3F26495F5D2D}" srcOrd="0" destOrd="0" presId="urn:microsoft.com/office/officeart/2005/8/layout/radial4"/>
    <dgm:cxn modelId="{25DA39DB-245B-472B-8B16-C5747AF60014}" type="presOf" srcId="{E0071ECA-8D85-44F0-84CB-1167B11FD995}" destId="{6EDF19EE-BB46-43BC-91F7-8803514CA034}" srcOrd="0" destOrd="0" presId="urn:microsoft.com/office/officeart/2005/8/layout/radial4"/>
    <dgm:cxn modelId="{5D9CE4DC-8C00-4EFD-A8B5-36452170C532}" type="presOf" srcId="{BC610F94-98E8-4F00-8AC6-730090A490A7}" destId="{FCBBE624-7115-4BDC-8937-6057BDCC1E14}" srcOrd="0" destOrd="0" presId="urn:microsoft.com/office/officeart/2005/8/layout/radial4"/>
    <dgm:cxn modelId="{71DC9AE2-5F3E-47ED-81E9-AE3710057C21}" type="presOf" srcId="{2C3CD66E-FE56-4DAD-A92B-4C6B78F6E8BB}" destId="{CAD37BF6-372D-47C7-8B11-0CCC3EEA1DCC}" srcOrd="0" destOrd="0" presId="urn:microsoft.com/office/officeart/2005/8/layout/radial4"/>
    <dgm:cxn modelId="{70D585EE-40AF-418D-8297-781188F475AC}" type="presOf" srcId="{EA437005-87F2-426C-83A5-3BB9CEB165EE}" destId="{7B1E9866-9070-4C00-B222-A517C628DF19}" srcOrd="0" destOrd="0" presId="urn:microsoft.com/office/officeart/2005/8/layout/radial4"/>
    <dgm:cxn modelId="{4C28563B-F371-4F9D-A9C3-DBD4A7AC9477}" type="presParOf" srcId="{CAD37BF6-372D-47C7-8B11-0CCC3EEA1DCC}" destId="{A80AE341-AE32-4D14-8ED4-C3152201E407}" srcOrd="0" destOrd="0" presId="urn:microsoft.com/office/officeart/2005/8/layout/radial4"/>
    <dgm:cxn modelId="{FC74DFB9-6AA5-4427-8F64-E587B9252689}" type="presParOf" srcId="{CAD37BF6-372D-47C7-8B11-0CCC3EEA1DCC}" destId="{C9ECE4A2-4DB4-42D3-81B6-F7FB63D81F80}" srcOrd="1" destOrd="0" presId="urn:microsoft.com/office/officeart/2005/8/layout/radial4"/>
    <dgm:cxn modelId="{323F8546-73B3-4FD2-8772-6DDB8FCF7EC1}" type="presParOf" srcId="{CAD37BF6-372D-47C7-8B11-0CCC3EEA1DCC}" destId="{FCBBE624-7115-4BDC-8937-6057BDCC1E14}" srcOrd="2" destOrd="0" presId="urn:microsoft.com/office/officeart/2005/8/layout/radial4"/>
    <dgm:cxn modelId="{3CD911D3-4D8E-4FB8-9C78-B591AAFE781D}" type="presParOf" srcId="{CAD37BF6-372D-47C7-8B11-0CCC3EEA1DCC}" destId="{981D61ED-3E19-49A2-94FF-3F26495F5D2D}" srcOrd="3" destOrd="0" presId="urn:microsoft.com/office/officeart/2005/8/layout/radial4"/>
    <dgm:cxn modelId="{0FEB216C-68FD-4DF5-B22F-4261F90F4DC2}" type="presParOf" srcId="{CAD37BF6-372D-47C7-8B11-0CCC3EEA1DCC}" destId="{7B1E9866-9070-4C00-B222-A517C628DF19}" srcOrd="4" destOrd="0" presId="urn:microsoft.com/office/officeart/2005/8/layout/radial4"/>
    <dgm:cxn modelId="{386D6DF8-53B7-46EA-95B1-1C65CCC036FF}" type="presParOf" srcId="{CAD37BF6-372D-47C7-8B11-0CCC3EEA1DCC}" destId="{602BB363-7D72-44ED-876D-5A5803C17AFE}" srcOrd="5" destOrd="0" presId="urn:microsoft.com/office/officeart/2005/8/layout/radial4"/>
    <dgm:cxn modelId="{2FA5860E-8103-4F7D-814D-3566611F3888}" type="presParOf" srcId="{CAD37BF6-372D-47C7-8B11-0CCC3EEA1DCC}" destId="{6EDF19EE-BB46-43BC-91F7-8803514CA034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0AE341-AE32-4D14-8ED4-C3152201E407}">
      <dsp:nvSpPr>
        <dsp:cNvPr id="0" name=""/>
        <dsp:cNvSpPr/>
      </dsp:nvSpPr>
      <dsp:spPr>
        <a:xfrm>
          <a:off x="2449714" y="2304721"/>
          <a:ext cx="2478200" cy="193360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solidFill>
                <a:schemeClr val="tx1"/>
              </a:solidFill>
            </a:rPr>
            <a:t>Argument</a:t>
          </a:r>
        </a:p>
      </dsp:txBody>
      <dsp:txXfrm>
        <a:off x="2812638" y="2587890"/>
        <a:ext cx="1752352" cy="1367263"/>
      </dsp:txXfrm>
    </dsp:sp>
    <dsp:sp modelId="{C9ECE4A2-4DB4-42D3-81B6-F7FB63D81F80}">
      <dsp:nvSpPr>
        <dsp:cNvPr id="0" name=""/>
        <dsp:cNvSpPr/>
      </dsp:nvSpPr>
      <dsp:spPr>
        <a:xfrm rot="12258978">
          <a:off x="928651" y="2126841"/>
          <a:ext cx="1673370" cy="551076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BBE624-7115-4BDC-8937-6057BDCC1E14}">
      <dsp:nvSpPr>
        <dsp:cNvPr id="0" name=""/>
        <dsp:cNvSpPr/>
      </dsp:nvSpPr>
      <dsp:spPr>
        <a:xfrm>
          <a:off x="84416" y="1323085"/>
          <a:ext cx="1836921" cy="1469537"/>
        </a:xfrm>
        <a:prstGeom prst="roundRect">
          <a:avLst>
            <a:gd name="adj" fmla="val 10000"/>
          </a:avLst>
        </a:prstGeom>
        <a:solidFill>
          <a:srgbClr val="386546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i="1" kern="1200" dirty="0">
              <a:solidFill>
                <a:schemeClr val="bg1"/>
              </a:solidFill>
            </a:rPr>
            <a:t>Ethos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solidFill>
                <a:schemeClr val="bg1"/>
              </a:solidFill>
            </a:rPr>
            <a:t>(Credibility)</a:t>
          </a:r>
        </a:p>
      </dsp:txBody>
      <dsp:txXfrm>
        <a:off x="127457" y="1366126"/>
        <a:ext cx="1750839" cy="1383455"/>
      </dsp:txXfrm>
    </dsp:sp>
    <dsp:sp modelId="{981D61ED-3E19-49A2-94FF-3F26495F5D2D}">
      <dsp:nvSpPr>
        <dsp:cNvPr id="0" name=""/>
        <dsp:cNvSpPr/>
      </dsp:nvSpPr>
      <dsp:spPr>
        <a:xfrm rot="16150153">
          <a:off x="3024777" y="1315197"/>
          <a:ext cx="1279328" cy="551076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1E9866-9070-4C00-B222-A517C628DF19}">
      <dsp:nvSpPr>
        <dsp:cNvPr id="0" name=""/>
        <dsp:cNvSpPr/>
      </dsp:nvSpPr>
      <dsp:spPr>
        <a:xfrm>
          <a:off x="2736706" y="216369"/>
          <a:ext cx="1836921" cy="1469537"/>
        </a:xfrm>
        <a:prstGeom prst="roundRect">
          <a:avLst>
            <a:gd name="adj" fmla="val 10000"/>
          </a:avLst>
        </a:prstGeom>
        <a:solidFill>
          <a:srgbClr val="386546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055" tIns="59055" rIns="59055" bIns="5905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b="1" i="1" kern="1200" dirty="0">
              <a:solidFill>
                <a:schemeClr val="bg1"/>
              </a:solidFill>
            </a:rPr>
            <a:t>Logos</a:t>
          </a:r>
        </a:p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>
              <a:solidFill>
                <a:schemeClr val="bg1"/>
              </a:solidFill>
            </a:rPr>
            <a:t>(Logic)</a:t>
          </a:r>
        </a:p>
      </dsp:txBody>
      <dsp:txXfrm>
        <a:off x="2779747" y="259410"/>
        <a:ext cx="1750839" cy="1383455"/>
      </dsp:txXfrm>
    </dsp:sp>
    <dsp:sp modelId="{602BB363-7D72-44ED-876D-5A5803C17AFE}">
      <dsp:nvSpPr>
        <dsp:cNvPr id="0" name=""/>
        <dsp:cNvSpPr/>
      </dsp:nvSpPr>
      <dsp:spPr>
        <a:xfrm rot="20189578">
          <a:off x="4790715" y="2157613"/>
          <a:ext cx="1651141" cy="551076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DF19EE-BB46-43BC-91F7-8803514CA034}">
      <dsp:nvSpPr>
        <dsp:cNvPr id="0" name=""/>
        <dsp:cNvSpPr/>
      </dsp:nvSpPr>
      <dsp:spPr>
        <a:xfrm>
          <a:off x="5454883" y="1369094"/>
          <a:ext cx="1836921" cy="1469537"/>
        </a:xfrm>
        <a:prstGeom prst="roundRect">
          <a:avLst>
            <a:gd name="adj" fmla="val 10000"/>
          </a:avLst>
        </a:prstGeom>
        <a:solidFill>
          <a:srgbClr val="386546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055" tIns="59055" rIns="59055" bIns="5905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b="1" i="1" kern="1200" dirty="0">
              <a:solidFill>
                <a:schemeClr val="bg1"/>
              </a:solidFill>
            </a:rPr>
            <a:t>Pathos</a:t>
          </a:r>
        </a:p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>
              <a:solidFill>
                <a:schemeClr val="bg1"/>
              </a:solidFill>
            </a:rPr>
            <a:t>(Emotion)</a:t>
          </a:r>
        </a:p>
      </dsp:txBody>
      <dsp:txXfrm>
        <a:off x="5497924" y="1412135"/>
        <a:ext cx="1750839" cy="13834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748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401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316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218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520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619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06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275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034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081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112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457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2279740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48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Analyzing </a:t>
            </a:r>
          </a:p>
          <a:p>
            <a:pPr lvl="0" algn="ctr"/>
            <a:r>
              <a:rPr lang="en-US" sz="48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Argumentation Strategies</a:t>
            </a:r>
            <a:endParaRPr lang="en-US" sz="48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1547446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6771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547446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335168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410226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7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2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Argumentation Strategies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2540701" y="4074805"/>
            <a:ext cx="4194331" cy="1067579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3" y="1895961"/>
              <a:ext cx="7807571" cy="48853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i="1" dirty="0">
                  <a:solidFill>
                    <a:schemeClr val="bg1"/>
                  </a:solidFill>
                </a:rPr>
                <a:t>Pathos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540702" y="2828357"/>
            <a:ext cx="4194331" cy="1067579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4" y="1895961"/>
              <a:ext cx="7807571" cy="48853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i="1" dirty="0">
                  <a:solidFill>
                    <a:schemeClr val="bg1"/>
                  </a:solidFill>
                </a:rPr>
                <a:t>Logos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540702" y="1581909"/>
            <a:ext cx="4194331" cy="1067579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4" y="1878496"/>
              <a:ext cx="7807571" cy="48853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i="1" dirty="0">
                  <a:solidFill>
                    <a:schemeClr val="bg1"/>
                  </a:solidFill>
                </a:rPr>
                <a:t>Ethos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089443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2096962" y="1808756"/>
            <a:ext cx="4950072" cy="1093742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56444" y="431908"/>
            <a:ext cx="743111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600" i="1" dirty="0">
                <a:solidFill>
                  <a:srgbClr val="323542"/>
                </a:solidFill>
                <a:latin typeface="Century Gothic" panose="020B0502020202020204" pitchFamily="34" charset="0"/>
              </a:rPr>
              <a:t>Ethos</a:t>
            </a:r>
            <a:endParaRPr lang="en-US" sz="3200" i="1" dirty="0">
              <a:solidFill>
                <a:srgbClr val="323542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386898" y="1943733"/>
            <a:ext cx="237020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</a:rPr>
              <a:t>Credibility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313542" y="3745736"/>
            <a:ext cx="4516916" cy="869118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546649" y="3949462"/>
            <a:ext cx="4118432" cy="461665"/>
          </a:xfrm>
          <a:prstGeom prst="rect">
            <a:avLst/>
          </a:prstGeom>
          <a:solidFill>
            <a:srgbClr val="314C57"/>
          </a:solidFill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opinions of </a:t>
            </a:r>
            <a:r>
              <a:rPr lang="en-US" sz="2400" b="1" dirty="0">
                <a:solidFill>
                  <a:schemeClr val="bg1"/>
                </a:solidFill>
              </a:rPr>
              <a:t>believable </a:t>
            </a:r>
            <a:r>
              <a:rPr lang="en-US" sz="2400" dirty="0">
                <a:solidFill>
                  <a:schemeClr val="bg1"/>
                </a:solidFill>
              </a:rPr>
              <a:t>experts</a:t>
            </a:r>
          </a:p>
        </p:txBody>
      </p:sp>
      <p:sp>
        <p:nvSpPr>
          <p:cNvPr id="5" name="Up Arrow 4"/>
          <p:cNvSpPr/>
          <p:nvPr/>
        </p:nvSpPr>
        <p:spPr>
          <a:xfrm>
            <a:off x="4241492" y="3172861"/>
            <a:ext cx="661012" cy="738130"/>
          </a:xfrm>
          <a:prstGeom prst="upArrow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7651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Up Arrow 16"/>
          <p:cNvSpPr/>
          <p:nvPr/>
        </p:nvSpPr>
        <p:spPr>
          <a:xfrm>
            <a:off x="5522160" y="3175480"/>
            <a:ext cx="661012" cy="738130"/>
          </a:xfrm>
          <a:prstGeom prst="upArrow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2096962" y="1841807"/>
            <a:ext cx="4950072" cy="1093742"/>
          </a:xfrm>
          <a:prstGeom prst="rect">
            <a:avLst/>
          </a:prstGeom>
          <a:noFill/>
          <a:ln w="38100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56444" y="431908"/>
            <a:ext cx="743111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600" i="1" dirty="0">
                <a:solidFill>
                  <a:srgbClr val="323542"/>
                </a:solidFill>
                <a:latin typeface="Century Gothic" panose="020B0502020202020204" pitchFamily="34" charset="0"/>
              </a:rPr>
              <a:t>Ethos</a:t>
            </a:r>
          </a:p>
        </p:txBody>
      </p:sp>
      <p:sp>
        <p:nvSpPr>
          <p:cNvPr id="3" name="Rectangle 2"/>
          <p:cNvSpPr/>
          <p:nvPr/>
        </p:nvSpPr>
        <p:spPr>
          <a:xfrm>
            <a:off x="3208775" y="2009835"/>
            <a:ext cx="272645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dirty="0">
                <a:solidFill>
                  <a:srgbClr val="386546"/>
                </a:solidFill>
              </a:rPr>
              <a:t>Weight Loss</a:t>
            </a:r>
            <a:endParaRPr lang="en-US" sz="4000" dirty="0">
              <a:solidFill>
                <a:srgbClr val="386546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689422" y="3781686"/>
            <a:ext cx="2357612" cy="869118"/>
          </a:xfrm>
          <a:prstGeom prst="rect">
            <a:avLst/>
          </a:prstGeom>
          <a:solidFill>
            <a:schemeClr val="bg1"/>
          </a:solidFill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904252" y="3797954"/>
            <a:ext cx="1927952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314C57"/>
                </a:solidFill>
              </a:rPr>
              <a:t>Medical Researchers</a:t>
            </a:r>
          </a:p>
        </p:txBody>
      </p:sp>
      <p:sp>
        <p:nvSpPr>
          <p:cNvPr id="21" name="Up Arrow 20"/>
          <p:cNvSpPr/>
          <p:nvPr/>
        </p:nvSpPr>
        <p:spPr>
          <a:xfrm>
            <a:off x="2929700" y="3175480"/>
            <a:ext cx="661012" cy="738130"/>
          </a:xfrm>
          <a:prstGeom prst="upArrow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2096962" y="3781686"/>
            <a:ext cx="2357612" cy="869118"/>
          </a:xfrm>
          <a:prstGeom prst="rect">
            <a:avLst/>
          </a:prstGeom>
          <a:solidFill>
            <a:schemeClr val="bg1"/>
          </a:solidFill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174996" y="3957558"/>
            <a:ext cx="2201543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314C57"/>
                </a:solidFill>
              </a:rPr>
              <a:t>Doctors</a:t>
            </a:r>
          </a:p>
        </p:txBody>
      </p:sp>
    </p:spTree>
    <p:extLst>
      <p:ext uri="{BB962C8B-B14F-4D97-AF65-F5344CB8AC3E}">
        <p14:creationId xmlns:p14="http://schemas.microsoft.com/office/powerpoint/2010/main" val="18500220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2096962" y="1863841"/>
            <a:ext cx="4950072" cy="1093742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56444" y="431908"/>
            <a:ext cx="743111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600" i="1" dirty="0">
                <a:solidFill>
                  <a:srgbClr val="323542"/>
                </a:solidFill>
                <a:latin typeface="Century Gothic" panose="020B0502020202020204" pitchFamily="34" charset="0"/>
              </a:rPr>
              <a:t>Logos</a:t>
            </a:r>
          </a:p>
        </p:txBody>
      </p:sp>
      <p:sp>
        <p:nvSpPr>
          <p:cNvPr id="3" name="Rectangle 2"/>
          <p:cNvSpPr/>
          <p:nvPr/>
        </p:nvSpPr>
        <p:spPr>
          <a:xfrm>
            <a:off x="3941059" y="1998818"/>
            <a:ext cx="126188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</a:rPr>
              <a:t>Logic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390004" y="3800821"/>
            <a:ext cx="6363992" cy="869118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774184" y="4004547"/>
            <a:ext cx="5595632" cy="461665"/>
          </a:xfrm>
          <a:prstGeom prst="rect">
            <a:avLst/>
          </a:prstGeom>
          <a:solidFill>
            <a:srgbClr val="314C57"/>
          </a:solidFill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sz="2400" dirty="0">
                <a:solidFill>
                  <a:schemeClr val="bg1"/>
                </a:solidFill>
                <a:cs typeface="Times New Roman" panose="02020603050405020304" pitchFamily="18" charset="0"/>
              </a:rPr>
              <a:t>supporting details like </a:t>
            </a:r>
            <a:r>
              <a:rPr lang="en-US" sz="2400" b="1" dirty="0">
                <a:solidFill>
                  <a:schemeClr val="bg1"/>
                </a:solidFill>
                <a:cs typeface="Times New Roman" panose="02020603050405020304" pitchFamily="18" charset="0"/>
              </a:rPr>
              <a:t>facts</a:t>
            </a:r>
            <a:r>
              <a:rPr lang="en-US" sz="2400" dirty="0">
                <a:solidFill>
                  <a:schemeClr val="bg1"/>
                </a:solidFill>
                <a:cs typeface="Times New Roman" panose="02020603050405020304" pitchFamily="18" charset="0"/>
              </a:rPr>
              <a:t> and </a:t>
            </a:r>
            <a:r>
              <a:rPr lang="en-US" sz="2400" b="1" dirty="0">
                <a:solidFill>
                  <a:schemeClr val="bg1"/>
                </a:solidFill>
                <a:cs typeface="Times New Roman" panose="02020603050405020304" pitchFamily="18" charset="0"/>
              </a:rPr>
              <a:t>statistics</a:t>
            </a:r>
            <a:r>
              <a:rPr lang="en-US" sz="2400" dirty="0">
                <a:solidFill>
                  <a:schemeClr val="bg1"/>
                </a:solidFill>
                <a:cs typeface="Times New Roman" panose="02020603050405020304" pitchFamily="18" charset="0"/>
              </a:rPr>
              <a:t> 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5" name="Up Arrow 4"/>
          <p:cNvSpPr/>
          <p:nvPr/>
        </p:nvSpPr>
        <p:spPr>
          <a:xfrm>
            <a:off x="4241492" y="3227946"/>
            <a:ext cx="661012" cy="738130"/>
          </a:xfrm>
          <a:prstGeom prst="upArrow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2963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p Arrow 4"/>
          <p:cNvSpPr/>
          <p:nvPr/>
        </p:nvSpPr>
        <p:spPr>
          <a:xfrm>
            <a:off x="4241492" y="3227946"/>
            <a:ext cx="661012" cy="738130"/>
          </a:xfrm>
          <a:prstGeom prst="upArrow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2096962" y="1863841"/>
            <a:ext cx="4950072" cy="1093742"/>
          </a:xfrm>
          <a:prstGeom prst="rect">
            <a:avLst/>
          </a:prstGeom>
          <a:solidFill>
            <a:schemeClr val="bg1"/>
          </a:solidFill>
          <a:ln w="38100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56444" y="431908"/>
            <a:ext cx="743111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600" i="1" dirty="0">
                <a:solidFill>
                  <a:srgbClr val="323542"/>
                </a:solidFill>
                <a:latin typeface="Century Gothic" panose="020B0502020202020204" pitchFamily="34" charset="0"/>
              </a:rPr>
              <a:t>Logos</a:t>
            </a:r>
          </a:p>
        </p:txBody>
      </p:sp>
      <p:sp>
        <p:nvSpPr>
          <p:cNvPr id="3" name="Rectangle 2"/>
          <p:cNvSpPr/>
          <p:nvPr/>
        </p:nvSpPr>
        <p:spPr>
          <a:xfrm>
            <a:off x="2283512" y="2056684"/>
            <a:ext cx="457697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rgbClr val="386546"/>
                </a:solidFill>
              </a:rPr>
              <a:t>“The majority of Americans thinks cats are better than dogs.”</a:t>
            </a:r>
            <a:endParaRPr lang="en-US" sz="2000" dirty="0">
              <a:solidFill>
                <a:srgbClr val="386546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460977" y="3800821"/>
            <a:ext cx="4267200" cy="869118"/>
          </a:xfrm>
          <a:prstGeom prst="rect">
            <a:avLst/>
          </a:prstGeom>
          <a:solidFill>
            <a:schemeClr val="bg1"/>
          </a:solidFill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774184" y="4004547"/>
            <a:ext cx="55956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sz="2400" dirty="0">
                <a:solidFill>
                  <a:srgbClr val="314C57"/>
                </a:solidFill>
                <a:cs typeface="Times New Roman" panose="02020603050405020304" pitchFamily="18" charset="0"/>
              </a:rPr>
              <a:t>Survey Results</a:t>
            </a:r>
            <a:endParaRPr lang="en-US" sz="2400" dirty="0">
              <a:solidFill>
                <a:srgbClr val="314C5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4219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2096962" y="1720620"/>
            <a:ext cx="4950072" cy="1093742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56444" y="431908"/>
            <a:ext cx="743111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600" i="1" dirty="0">
                <a:solidFill>
                  <a:srgbClr val="323542"/>
                </a:solidFill>
                <a:latin typeface="Century Gothic" panose="020B0502020202020204" pitchFamily="34" charset="0"/>
              </a:rPr>
              <a:t>Pathos</a:t>
            </a:r>
            <a:endParaRPr lang="en-US" sz="3000" i="1" dirty="0">
              <a:solidFill>
                <a:srgbClr val="323542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580385" y="1855597"/>
            <a:ext cx="198323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</a:rPr>
              <a:t>Emotion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390004" y="3657599"/>
            <a:ext cx="6363992" cy="892367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582092" y="3861326"/>
            <a:ext cx="5979812" cy="461665"/>
          </a:xfrm>
          <a:prstGeom prst="rect">
            <a:avLst/>
          </a:prstGeom>
          <a:solidFill>
            <a:srgbClr val="314C57"/>
          </a:solidFill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sz="2400" dirty="0">
                <a:solidFill>
                  <a:schemeClr val="bg1"/>
                </a:solidFill>
                <a:cs typeface="Times New Roman" panose="02020603050405020304" pitchFamily="18" charset="0"/>
              </a:rPr>
              <a:t>strong</a:t>
            </a:r>
            <a:r>
              <a:rPr lang="en-US" sz="2400" b="1" dirty="0">
                <a:solidFill>
                  <a:schemeClr val="bg1"/>
                </a:solidFill>
                <a:cs typeface="Times New Roman" panose="02020603050405020304" pitchFamily="18" charset="0"/>
              </a:rPr>
              <a:t> words, anecdotes,</a:t>
            </a:r>
            <a:r>
              <a:rPr lang="en-US" sz="2400" dirty="0">
                <a:solidFill>
                  <a:schemeClr val="bg1"/>
                </a:solidFill>
                <a:cs typeface="Times New Roman" panose="02020603050405020304" pitchFamily="18" charset="0"/>
              </a:rPr>
              <a:t> or </a:t>
            </a:r>
            <a:r>
              <a:rPr lang="en-US" sz="2400" b="1" dirty="0">
                <a:solidFill>
                  <a:schemeClr val="bg1"/>
                </a:solidFill>
                <a:cs typeface="Times New Roman" panose="02020603050405020304" pitchFamily="18" charset="0"/>
              </a:rPr>
              <a:t>images 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5" name="Up Arrow 4"/>
          <p:cNvSpPr/>
          <p:nvPr/>
        </p:nvSpPr>
        <p:spPr>
          <a:xfrm>
            <a:off x="4241492" y="3084725"/>
            <a:ext cx="661012" cy="738130"/>
          </a:xfrm>
          <a:prstGeom prst="upArrow">
            <a:avLst/>
          </a:prstGeom>
          <a:solidFill>
            <a:srgbClr val="314C57"/>
          </a:solidFill>
          <a:ln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136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Up Arrow 15"/>
          <p:cNvSpPr/>
          <p:nvPr/>
        </p:nvSpPr>
        <p:spPr>
          <a:xfrm>
            <a:off x="4241492" y="4045071"/>
            <a:ext cx="661012" cy="738130"/>
          </a:xfrm>
          <a:prstGeom prst="upArrow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Up Arrow 4"/>
          <p:cNvSpPr/>
          <p:nvPr/>
        </p:nvSpPr>
        <p:spPr>
          <a:xfrm>
            <a:off x="4241492" y="2656662"/>
            <a:ext cx="661012" cy="738130"/>
          </a:xfrm>
          <a:prstGeom prst="upArrow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2096962" y="1478246"/>
            <a:ext cx="4950072" cy="1093742"/>
          </a:xfrm>
          <a:prstGeom prst="rect">
            <a:avLst/>
          </a:prstGeom>
          <a:solidFill>
            <a:schemeClr val="bg1"/>
          </a:solidFill>
          <a:ln w="38100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386546"/>
                </a:solidFill>
              </a:rPr>
              <a:t>Fundraiser</a:t>
            </a:r>
          </a:p>
        </p:txBody>
      </p:sp>
      <p:sp>
        <p:nvSpPr>
          <p:cNvPr id="6" name="Rectangle 5"/>
          <p:cNvSpPr/>
          <p:nvPr/>
        </p:nvSpPr>
        <p:spPr>
          <a:xfrm>
            <a:off x="856444" y="431908"/>
            <a:ext cx="743111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600" i="1" dirty="0">
                <a:solidFill>
                  <a:srgbClr val="323542"/>
                </a:solidFill>
                <a:latin typeface="Century Gothic" panose="020B0502020202020204" pitchFamily="34" charset="0"/>
              </a:rPr>
              <a:t>Pathos</a:t>
            </a:r>
            <a:endParaRPr lang="en-US" sz="3000" i="1" dirty="0">
              <a:solidFill>
                <a:srgbClr val="323542"/>
              </a:solidFill>
              <a:latin typeface="Century Gothic" panose="020B0502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931865" y="3112372"/>
            <a:ext cx="7280271" cy="906892"/>
          </a:xfrm>
          <a:prstGeom prst="rect">
            <a:avLst/>
          </a:prstGeom>
          <a:solidFill>
            <a:schemeClr val="bg1"/>
          </a:solidFill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057619" y="3149688"/>
            <a:ext cx="7072829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sz="2400" dirty="0">
                <a:solidFill>
                  <a:srgbClr val="314C57"/>
                </a:solidFill>
              </a:rPr>
              <a:t>The results of the drought were devastating for the citizens of Claremont Valley.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390004" y="4488018"/>
            <a:ext cx="6363992" cy="851537"/>
          </a:xfrm>
          <a:prstGeom prst="rect">
            <a:avLst/>
          </a:prstGeom>
          <a:solidFill>
            <a:schemeClr val="bg1"/>
          </a:solidFill>
          <a:ln w="3810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314C57"/>
                </a:solidFill>
              </a:rPr>
              <a:t>The results of the drought were bad for the town.</a:t>
            </a:r>
          </a:p>
        </p:txBody>
      </p:sp>
    </p:spTree>
    <p:extLst>
      <p:ext uri="{BB962C8B-B14F-4D97-AF65-F5344CB8AC3E}">
        <p14:creationId xmlns:p14="http://schemas.microsoft.com/office/powerpoint/2010/main" val="10811190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Argumentation Strategies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173944111"/>
              </p:ext>
            </p:extLst>
          </p:nvPr>
        </p:nvGraphicFramePr>
        <p:xfrm>
          <a:off x="763835" y="1137907"/>
          <a:ext cx="7377630" cy="42383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1090</TotalTime>
  <Words>114</Words>
  <Application>Microsoft Office PowerPoint</Application>
  <PresentationFormat>On-screen Show (4:3)</PresentationFormat>
  <Paragraphs>44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Century Gothic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Caitlin Clark</cp:lastModifiedBy>
  <cp:revision>110</cp:revision>
  <dcterms:created xsi:type="dcterms:W3CDTF">2014-11-06T15:36:04Z</dcterms:created>
  <dcterms:modified xsi:type="dcterms:W3CDTF">2018-05-04T18:49:04Z</dcterms:modified>
</cp:coreProperties>
</file>